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44054DB-7C93-45DA-AE98-2E6127BD494F}" type="datetimeFigureOut">
              <a:rPr lang="en-US" smtClean="0"/>
              <a:t>12/12/2022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404067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4054DB-7C93-45DA-AE98-2E6127BD494F}"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1663471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44054DB-7C93-45DA-AE98-2E6127BD494F}"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2397498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44054DB-7C93-45DA-AE98-2E6127BD494F}"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4134415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4054DB-7C93-45DA-AE98-2E6127BD494F}"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3112890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44054DB-7C93-45DA-AE98-2E6127BD494F}"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1817258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44054DB-7C93-45DA-AE98-2E6127BD494F}" type="datetimeFigureOut">
              <a:rPr lang="en-US" smtClean="0"/>
              <a:t>12/12/2022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1372099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44054DB-7C93-45DA-AE98-2E6127BD494F}"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1781682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744054DB-7C93-45DA-AE98-2E6127BD494F}"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64890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4054DB-7C93-45DA-AE98-2E6127BD494F}"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295841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4054DB-7C93-45DA-AE98-2E6127BD494F}"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1695356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4054DB-7C93-45DA-AE98-2E6127BD494F}"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1015270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4054DB-7C93-45DA-AE98-2E6127BD494F}"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156629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4054DB-7C93-45DA-AE98-2E6127BD494F}"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3830603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054DB-7C93-45DA-AE98-2E6127BD494F}"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320547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4054DB-7C93-45DA-AE98-2E6127BD494F}"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3034478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4054DB-7C93-45DA-AE98-2E6127BD494F}"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D2C6256-8654-445D-A70A-F308B3A7CE8E}" type="slidenum">
              <a:rPr lang="en-US" smtClean="0"/>
              <a:t>‹#›</a:t>
            </a:fld>
            <a:endParaRPr lang="en-US"/>
          </a:p>
        </p:txBody>
      </p:sp>
    </p:spTree>
    <p:extLst>
      <p:ext uri="{BB962C8B-B14F-4D97-AF65-F5344CB8AC3E}">
        <p14:creationId xmlns:p14="http://schemas.microsoft.com/office/powerpoint/2010/main" val="4258123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44054DB-7C93-45DA-AE98-2E6127BD494F}" type="datetimeFigureOut">
              <a:rPr lang="en-US" smtClean="0"/>
              <a:t>12/12/2022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D2C6256-8654-445D-A70A-F308B3A7CE8E}" type="slidenum">
              <a:rPr lang="en-US" smtClean="0"/>
              <a:t>‹#›</a:t>
            </a:fld>
            <a:endParaRPr lang="en-US"/>
          </a:p>
        </p:txBody>
      </p:sp>
    </p:spTree>
    <p:extLst>
      <p:ext uri="{BB962C8B-B14F-4D97-AF65-F5344CB8AC3E}">
        <p14:creationId xmlns:p14="http://schemas.microsoft.com/office/powerpoint/2010/main" val="1269731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7FEDA-6E0C-42ED-B57E-A57C557BA51F}"/>
              </a:ext>
            </a:extLst>
          </p:cNvPr>
          <p:cNvSpPr>
            <a:spLocks noGrp="1"/>
          </p:cNvSpPr>
          <p:nvPr>
            <p:ph type="ctrTitle"/>
          </p:nvPr>
        </p:nvSpPr>
        <p:spPr/>
        <p:txBody>
          <a:bodyPr>
            <a:normAutofit/>
          </a:bodyPr>
          <a:lstStyle/>
          <a:p>
            <a:r>
              <a:rPr lang="en-US" sz="4400" b="1" dirty="0">
                <a:latin typeface="Arial" panose="020B0604020202020204" pitchFamily="34" charset="0"/>
                <a:cs typeface="Arial" panose="020B0604020202020204" pitchFamily="34" charset="0"/>
              </a:rPr>
              <a:t>Functions of SEBI</a:t>
            </a:r>
          </a:p>
        </p:txBody>
      </p:sp>
      <p:sp>
        <p:nvSpPr>
          <p:cNvPr id="3" name="Subtitle 2">
            <a:extLst>
              <a:ext uri="{FF2B5EF4-FFF2-40B4-BE49-F238E27FC236}">
                <a16:creationId xmlns:a16="http://schemas.microsoft.com/office/drawing/2014/main" id="{1B68903F-BD54-5FEC-6637-8A559A288EC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34146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5FBD9-247C-9473-33B7-313C36F96DCD}"/>
              </a:ext>
            </a:extLst>
          </p:cNvPr>
          <p:cNvSpPr>
            <a:spLocks noGrp="1"/>
          </p:cNvSpPr>
          <p:nvPr>
            <p:ph type="title"/>
          </p:nvPr>
        </p:nvSpPr>
        <p:spPr/>
        <p:txBody>
          <a:bodyPr>
            <a:normAutofit fontScale="90000"/>
          </a:bodyPr>
          <a:lstStyle/>
          <a:p>
            <a:r>
              <a:rPr lang="en-US" sz="3200" b="1" dirty="0">
                <a:latin typeface="Arial" panose="020B0604020202020204" pitchFamily="34" charset="0"/>
                <a:cs typeface="Arial" panose="020B0604020202020204" pitchFamily="34" charset="0"/>
              </a:rPr>
              <a:t>SEBI has the Following Functions:-</a:t>
            </a:r>
            <a:br>
              <a:rPr lang="en-US" sz="3200" b="1" dirty="0">
                <a:latin typeface="Arial" panose="020B0604020202020204" pitchFamily="34" charset="0"/>
                <a:cs typeface="Arial" panose="020B0604020202020204" pitchFamily="34" charset="0"/>
              </a:rPr>
            </a:b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AEE61C8-9F8A-B6DB-FDDB-A1B035C38035}"/>
              </a:ext>
            </a:extLst>
          </p:cNvPr>
          <p:cNvSpPr>
            <a:spLocks noGrp="1"/>
          </p:cNvSpPr>
          <p:nvPr>
            <p:ph idx="1"/>
          </p:nvPr>
        </p:nvSpPr>
        <p:spPr/>
        <p:txBody>
          <a:bodyPr/>
          <a:lstStyle/>
          <a:p>
            <a:pPr>
              <a:buFont typeface="Wingdings" panose="05000000000000000000" pitchFamily="2" charset="2"/>
              <a:buChar char="v"/>
            </a:pPr>
            <a:r>
              <a:rPr lang="en-US" dirty="0"/>
              <a:t>Protective Function</a:t>
            </a:r>
          </a:p>
          <a:p>
            <a:pPr>
              <a:buFont typeface="Wingdings" panose="05000000000000000000" pitchFamily="2" charset="2"/>
              <a:buChar char="v"/>
            </a:pPr>
            <a:endParaRPr lang="en-US" dirty="0"/>
          </a:p>
          <a:p>
            <a:pPr>
              <a:buFont typeface="Wingdings" panose="05000000000000000000" pitchFamily="2" charset="2"/>
              <a:buChar char="v"/>
            </a:pPr>
            <a:r>
              <a:rPr lang="en-US" dirty="0"/>
              <a:t>Regulatory Function</a:t>
            </a:r>
          </a:p>
          <a:p>
            <a:pPr>
              <a:buFont typeface="Wingdings" panose="05000000000000000000" pitchFamily="2" charset="2"/>
              <a:buChar char="v"/>
            </a:pPr>
            <a:endParaRPr lang="en-US" dirty="0"/>
          </a:p>
          <a:p>
            <a:pPr>
              <a:buFont typeface="Wingdings" panose="05000000000000000000" pitchFamily="2" charset="2"/>
              <a:buChar char="v"/>
            </a:pPr>
            <a:r>
              <a:rPr lang="en-US" dirty="0"/>
              <a:t>Development Function</a:t>
            </a:r>
          </a:p>
        </p:txBody>
      </p:sp>
    </p:spTree>
    <p:extLst>
      <p:ext uri="{BB962C8B-B14F-4D97-AF65-F5344CB8AC3E}">
        <p14:creationId xmlns:p14="http://schemas.microsoft.com/office/powerpoint/2010/main" val="621514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2E656-9B79-2C53-3EDC-2E01155D09FB}"/>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Protective Function:-</a:t>
            </a:r>
          </a:p>
        </p:txBody>
      </p:sp>
      <p:sp>
        <p:nvSpPr>
          <p:cNvPr id="3" name="Content Placeholder 2">
            <a:extLst>
              <a:ext uri="{FF2B5EF4-FFF2-40B4-BE49-F238E27FC236}">
                <a16:creationId xmlns:a16="http://schemas.microsoft.com/office/drawing/2014/main" id="{8E1D792E-13DF-A54A-3F99-2D2CBC98F4DA}"/>
              </a:ext>
            </a:extLst>
          </p:cNvPr>
          <p:cNvSpPr>
            <a:spLocks noGrp="1"/>
          </p:cNvSpPr>
          <p:nvPr>
            <p:ph idx="1"/>
          </p:nvPr>
        </p:nvSpPr>
        <p:spPr/>
        <p:txBody>
          <a:bodyPr>
            <a:normAutofit fontScale="85000" lnSpcReduction="20000"/>
          </a:bodyPr>
          <a:lstStyle/>
          <a:p>
            <a:pPr marL="0" indent="0" algn="just">
              <a:buNone/>
            </a:pPr>
            <a:r>
              <a:rPr lang="en-US" dirty="0">
                <a:latin typeface="Arial" panose="020B0604020202020204" pitchFamily="34" charset="0"/>
                <a:cs typeface="Arial" panose="020B0604020202020204" pitchFamily="34" charset="0"/>
              </a:rPr>
              <a:t>The protective function implies the role that SEBI plays in protecting the investor interest and also that of other financial participants. The protective function includes the following activities.</a:t>
            </a:r>
          </a:p>
          <a:p>
            <a:pPr marL="514350" indent="-514350" algn="just">
              <a:buAutoNum type="alphaLcPeriod"/>
            </a:pPr>
            <a:r>
              <a:rPr lang="en-US" dirty="0">
                <a:latin typeface="Arial" panose="020B0604020202020204" pitchFamily="34" charset="0"/>
                <a:cs typeface="Arial" panose="020B0604020202020204" pitchFamily="34" charset="0"/>
              </a:rPr>
              <a:t>Prohibits insider trading: Insider trading is the act of buying or selling of the securities by the insiders of a company, which includes the directors, employees and promoters. To prevent such trading SEBI has barred the companies to purchase their own shares from the secondary market.</a:t>
            </a:r>
          </a:p>
          <a:p>
            <a:pPr marL="514350" indent="-514350" algn="just">
              <a:buAutoNum type="alphaLcPeriod"/>
            </a:pPr>
            <a:r>
              <a:rPr lang="en-US" dirty="0">
                <a:latin typeface="Arial" panose="020B0604020202020204" pitchFamily="34" charset="0"/>
                <a:cs typeface="Arial" panose="020B0604020202020204" pitchFamily="34" charset="0"/>
              </a:rPr>
              <a:t>Check price rigging: Price rigging is the act of causing unnatural fluctuations in the price of securities by either increasing or decreasing the market price of the stocks that leads to unexpected losses for the investors. SEBI maintains strict watch in order to prevent such malpractices.</a:t>
            </a:r>
          </a:p>
          <a:p>
            <a:pPr marL="514350" indent="-514350" algn="just">
              <a:buAutoNum type="alphaLcPeriod"/>
            </a:pPr>
            <a:r>
              <a:rPr lang="en-US" dirty="0">
                <a:latin typeface="Arial" panose="020B0604020202020204" pitchFamily="34" charset="0"/>
                <a:cs typeface="Arial" panose="020B0604020202020204" pitchFamily="34" charset="0"/>
              </a:rPr>
              <a:t>Promoting fair practices: SEBI promotes fair trade practice and works towards prohibiting fraudulent activities related to trading of securities. </a:t>
            </a:r>
          </a:p>
          <a:p>
            <a:pPr marL="514350" indent="-514350" algn="just">
              <a:buAutoNum type="alphaLcPeriod"/>
            </a:pPr>
            <a:r>
              <a:rPr lang="en-US" dirty="0">
                <a:latin typeface="Arial" panose="020B0604020202020204" pitchFamily="34" charset="0"/>
                <a:cs typeface="Arial" panose="020B0604020202020204" pitchFamily="34" charset="0"/>
              </a:rPr>
              <a:t>Financial education provider: SEBI educates the investors by conducting online and offline sessions that provide information related to market insights and also on money management.</a:t>
            </a:r>
          </a:p>
        </p:txBody>
      </p:sp>
    </p:spTree>
    <p:extLst>
      <p:ext uri="{BB962C8B-B14F-4D97-AF65-F5344CB8AC3E}">
        <p14:creationId xmlns:p14="http://schemas.microsoft.com/office/powerpoint/2010/main" val="602844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928A9-793F-C1CB-9AA8-4632607D69ED}"/>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Regulatory Function:</a:t>
            </a:r>
          </a:p>
        </p:txBody>
      </p:sp>
      <p:sp>
        <p:nvSpPr>
          <p:cNvPr id="3" name="Content Placeholder 2">
            <a:extLst>
              <a:ext uri="{FF2B5EF4-FFF2-40B4-BE49-F238E27FC236}">
                <a16:creationId xmlns:a16="http://schemas.microsoft.com/office/drawing/2014/main" id="{E6BC3F69-D5BE-5341-C75D-8C053D08B4C5}"/>
              </a:ext>
            </a:extLst>
          </p:cNvPr>
          <p:cNvSpPr>
            <a:spLocks noGrp="1"/>
          </p:cNvSpPr>
          <p:nvPr>
            <p:ph idx="1"/>
          </p:nvPr>
        </p:nvSpPr>
        <p:spPr/>
        <p:txBody>
          <a:bodyPr>
            <a:normAutofit/>
          </a:bodyPr>
          <a:lstStyle/>
          <a:p>
            <a:pPr marL="0" indent="0" algn="just">
              <a:buNone/>
            </a:pPr>
            <a:r>
              <a:rPr lang="en-US" dirty="0">
                <a:latin typeface="Arial" panose="020B0604020202020204" pitchFamily="34" charset="0"/>
                <a:cs typeface="Arial" panose="020B0604020202020204" pitchFamily="34" charset="0"/>
              </a:rPr>
              <a:t>Regulatory functions involve establishment of rules and regulations for the financial intermediaries along with corporates that helps in efficient management of the market. The following are some of the regulatory functions. </a:t>
            </a:r>
          </a:p>
          <a:p>
            <a:pPr marL="514350" indent="-514350" algn="just">
              <a:buAutoNum type="alphaLcPeriod"/>
            </a:pPr>
            <a:r>
              <a:rPr lang="en-US" dirty="0">
                <a:latin typeface="Arial" panose="020B0604020202020204" pitchFamily="34" charset="0"/>
                <a:cs typeface="Arial" panose="020B0604020202020204" pitchFamily="34" charset="0"/>
              </a:rPr>
              <a:t>SEBI has defined the rules and regulations and formed guidelines and code of conduct that should be followed by the corporates as well as the financial intermediaries. </a:t>
            </a:r>
          </a:p>
          <a:p>
            <a:pPr marL="514350" indent="-514350" algn="just">
              <a:buAutoNum type="alphaLcPeriod"/>
            </a:pPr>
            <a:r>
              <a:rPr lang="en-US" dirty="0">
                <a:latin typeface="Arial" panose="020B0604020202020204" pitchFamily="34" charset="0"/>
                <a:cs typeface="Arial" panose="020B0604020202020204" pitchFamily="34" charset="0"/>
              </a:rPr>
              <a:t>Regulating the process of taking over of a company. </a:t>
            </a:r>
          </a:p>
          <a:p>
            <a:pPr marL="514350" indent="-514350" algn="just">
              <a:buAutoNum type="alphaLcPeriod"/>
            </a:pPr>
            <a:r>
              <a:rPr lang="en-US" dirty="0">
                <a:latin typeface="Arial" panose="020B0604020202020204" pitchFamily="34" charset="0"/>
                <a:cs typeface="Arial" panose="020B0604020202020204" pitchFamily="34" charset="0"/>
              </a:rPr>
              <a:t>Conducting inquiries and audit of stock exchanges.</a:t>
            </a:r>
          </a:p>
          <a:p>
            <a:pPr marL="514350" indent="-514350" algn="just">
              <a:buAutoNum type="alphaLcPeriod"/>
            </a:pPr>
            <a:r>
              <a:rPr lang="en-US" dirty="0">
                <a:latin typeface="Arial" panose="020B0604020202020204" pitchFamily="34" charset="0"/>
                <a:cs typeface="Arial" panose="020B0604020202020204" pitchFamily="34" charset="0"/>
              </a:rPr>
              <a:t>Regulates the working of stock brokers, merchant brokers.</a:t>
            </a:r>
          </a:p>
        </p:txBody>
      </p:sp>
    </p:spTree>
    <p:extLst>
      <p:ext uri="{BB962C8B-B14F-4D97-AF65-F5344CB8AC3E}">
        <p14:creationId xmlns:p14="http://schemas.microsoft.com/office/powerpoint/2010/main" val="878501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80F28-C6E9-61CA-18DF-4411AF07CE57}"/>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Developmental Function:</a:t>
            </a:r>
          </a:p>
        </p:txBody>
      </p:sp>
      <p:sp>
        <p:nvSpPr>
          <p:cNvPr id="3" name="Content Placeholder 2">
            <a:extLst>
              <a:ext uri="{FF2B5EF4-FFF2-40B4-BE49-F238E27FC236}">
                <a16:creationId xmlns:a16="http://schemas.microsoft.com/office/drawing/2014/main" id="{2DBDF9F4-4F58-CA55-0D41-55211586BECF}"/>
              </a:ext>
            </a:extLst>
          </p:cNvPr>
          <p:cNvSpPr>
            <a:spLocks noGrp="1"/>
          </p:cNvSpPr>
          <p:nvPr>
            <p:ph idx="1"/>
          </p:nvPr>
        </p:nvSpPr>
        <p:spPr/>
        <p:txBody>
          <a:bodyPr/>
          <a:lstStyle/>
          <a:p>
            <a:pPr marL="0" indent="0" algn="just">
              <a:buNone/>
            </a:pPr>
            <a:r>
              <a:rPr lang="en-US" dirty="0">
                <a:latin typeface="Arial" panose="020B0604020202020204" pitchFamily="34" charset="0"/>
                <a:cs typeface="Arial" panose="020B0604020202020204" pitchFamily="34" charset="0"/>
              </a:rPr>
              <a:t>Developmental function refers to the steps taken by SEBI in order to provide the investors with a knowledge of the trading and market function. The following activities are included as part of developmental function.</a:t>
            </a:r>
          </a:p>
          <a:p>
            <a:pPr marL="514350" indent="-514350" algn="just">
              <a:buAutoNum type="arabicPeriod"/>
            </a:pPr>
            <a:r>
              <a:rPr lang="en-US" dirty="0">
                <a:latin typeface="Arial" panose="020B0604020202020204" pitchFamily="34" charset="0"/>
                <a:cs typeface="Arial" panose="020B0604020202020204" pitchFamily="34" charset="0"/>
              </a:rPr>
              <a:t>Training of intermediaries who are a part of the security market.</a:t>
            </a:r>
          </a:p>
          <a:p>
            <a:pPr marL="514350" indent="-514350" algn="just">
              <a:buAutoNum type="arabicPeriod"/>
            </a:pPr>
            <a:r>
              <a:rPr lang="en-US" dirty="0">
                <a:latin typeface="Arial" panose="020B0604020202020204" pitchFamily="34" charset="0"/>
                <a:cs typeface="Arial" panose="020B0604020202020204" pitchFamily="34" charset="0"/>
              </a:rPr>
              <a:t>Introduction of trading through electronic means or through the internet by the help of registered stock brokers.</a:t>
            </a:r>
          </a:p>
          <a:p>
            <a:pPr marL="514350" indent="-514350" algn="just">
              <a:buAutoNum type="arabicPeriod"/>
            </a:pPr>
            <a:r>
              <a:rPr lang="en-US" dirty="0">
                <a:latin typeface="Arial" panose="020B0604020202020204" pitchFamily="34" charset="0"/>
                <a:cs typeface="Arial" panose="020B0604020202020204" pitchFamily="34" charset="0"/>
              </a:rPr>
              <a:t>By making the underwriting an optional system in order to reduce cost of issue.</a:t>
            </a:r>
          </a:p>
        </p:txBody>
      </p:sp>
    </p:spTree>
    <p:extLst>
      <p:ext uri="{BB962C8B-B14F-4D97-AF65-F5344CB8AC3E}">
        <p14:creationId xmlns:p14="http://schemas.microsoft.com/office/powerpoint/2010/main" val="17448576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373</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Wingdings</vt:lpstr>
      <vt:lpstr>Wingdings 3</vt:lpstr>
      <vt:lpstr>Ion Boardroom</vt:lpstr>
      <vt:lpstr>Functions of SEBI</vt:lpstr>
      <vt:lpstr>SEBI has the Following Functions:- </vt:lpstr>
      <vt:lpstr>Protective Function:-</vt:lpstr>
      <vt:lpstr>Regulatory Function:</vt:lpstr>
      <vt:lpstr>Developmental Function: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of SEBI</dc:title>
  <dc:creator>Ananya Priya</dc:creator>
  <cp:lastModifiedBy>Ananya Priya</cp:lastModifiedBy>
  <cp:revision>1</cp:revision>
  <dcterms:created xsi:type="dcterms:W3CDTF">2022-12-12T08:05:21Z</dcterms:created>
  <dcterms:modified xsi:type="dcterms:W3CDTF">2022-12-12T08:05:40Z</dcterms:modified>
</cp:coreProperties>
</file>